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  <p:sldMasterId id="2147483672" r:id="rId2"/>
  </p:sldMasterIdLst>
  <p:notesMasterIdLst>
    <p:notesMasterId r:id="rId31"/>
  </p:notesMasterIdLst>
  <p:sldIdLst>
    <p:sldId id="539" r:id="rId3"/>
    <p:sldId id="540" r:id="rId4"/>
    <p:sldId id="289" r:id="rId5"/>
    <p:sldId id="567" r:id="rId6"/>
    <p:sldId id="542" r:id="rId7"/>
    <p:sldId id="545" r:id="rId8"/>
    <p:sldId id="554" r:id="rId9"/>
    <p:sldId id="557" r:id="rId10"/>
    <p:sldId id="568" r:id="rId11"/>
    <p:sldId id="546" r:id="rId12"/>
    <p:sldId id="548" r:id="rId13"/>
    <p:sldId id="547" r:id="rId14"/>
    <p:sldId id="555" r:id="rId15"/>
    <p:sldId id="558" r:id="rId16"/>
    <p:sldId id="556" r:id="rId17"/>
    <p:sldId id="559" r:id="rId18"/>
    <p:sldId id="549" r:id="rId19"/>
    <p:sldId id="569" r:id="rId20"/>
    <p:sldId id="550" r:id="rId21"/>
    <p:sldId id="551" r:id="rId22"/>
    <p:sldId id="552" r:id="rId23"/>
    <p:sldId id="553" r:id="rId24"/>
    <p:sldId id="561" r:id="rId25"/>
    <p:sldId id="564" r:id="rId26"/>
    <p:sldId id="565" r:id="rId27"/>
    <p:sldId id="563" r:id="rId28"/>
    <p:sldId id="566" r:id="rId29"/>
    <p:sldId id="5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39" d="100"/>
          <a:sy n="39" d="100"/>
        </p:scale>
        <p:origin x="-138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pPr/>
              <a:t>05-07-2025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4409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3481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0405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16983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584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8848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138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0239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0774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5598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8186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671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7175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2527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909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672"/>
              </a:spcBef>
              <a:spcAft>
                <a:spcPts val="0"/>
              </a:spcAft>
              <a:buClr>
                <a:srgbClr val="888888"/>
              </a:buClr>
              <a:buSzPts val="336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4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4;p5">
            <a:extLst>
              <a:ext uri="{FF2B5EF4-FFF2-40B4-BE49-F238E27FC236}">
                <a16:creationId xmlns:a16="http://schemas.microsoft.com/office/drawing/2014/main" xmlns="" id="{DA90ECB4-5A99-18ED-D6A7-280396D61411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15;p5">
            <a:extLst>
              <a:ext uri="{FF2B5EF4-FFF2-40B4-BE49-F238E27FC236}">
                <a16:creationId xmlns:a16="http://schemas.microsoft.com/office/drawing/2014/main" xmlns="" id="{4E98BFAF-269A-752B-8FFA-422CB155D1F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16;p5">
            <a:extLst>
              <a:ext uri="{FF2B5EF4-FFF2-40B4-BE49-F238E27FC236}">
                <a16:creationId xmlns:a16="http://schemas.microsoft.com/office/drawing/2014/main" xmlns="" id="{209C6DAC-36B0-A431-08C5-015D8A87F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32BFBD3-3A94-49FD-90AB-D2D0890F1E46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1699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xmlns="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xmlns="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xmlns="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21259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xmlns="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xmlns="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xmlns="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56143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xmlns="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xmlns="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xmlns="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53134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xmlns="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xmlns="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xmlns="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51630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xmlns="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xmlns="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xmlns="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5041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0A9A36-F1DA-3FA1-A396-666A72CE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CDB6FADF-BAB5-446B-A17D-DD63085ABEB1}" type="datetimeFigureOut">
              <a:rPr lang="en-IN"/>
              <a:pPr>
                <a:defRPr/>
              </a:pPr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EDB651-D4AE-77A8-E5A9-D59C080E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CF9730-C064-0035-C593-35984FE8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68CD4C68-2984-4322-AC21-F4A5D84B5DE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9102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52189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7/5/2025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xmlns="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xmlns="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xmlns="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xmlns="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xmlns="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uml.io/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uml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7580" y="59753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(21CC505PC)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225" y="2979420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- 1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Introduction to SE lab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INSTALLATION OF STARUML, GIT BASH AND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GITHUB ACCOUNT CREATION &amp; INTRODUCTION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GITBASH?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568389" y="776783"/>
            <a:ext cx="112200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Git Bash is an application that lets you use Git commands on your computer.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Git: </a:t>
            </a:r>
            <a:r>
              <a:rPr lang="en-US" sz="2200" dirty="0"/>
              <a:t>A tool for tracking changes in files, mainly used for managing code in software projects</a:t>
            </a:r>
            <a:r>
              <a:rPr lang="en-US" sz="2200" dirty="0" smtClean="0"/>
              <a:t>.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Git is a </a:t>
            </a:r>
            <a:r>
              <a:rPr lang="en-IN" sz="2400" dirty="0" err="1" smtClean="0"/>
              <a:t>DevOps</a:t>
            </a:r>
            <a:r>
              <a:rPr lang="en-IN" sz="2400" dirty="0" smtClean="0"/>
              <a:t> tool used for source code management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 smtClean="0"/>
              <a:t>It is a free and open-source version control system used to handle small to very large projects efficiently. </a:t>
            </a:r>
            <a:endParaRPr lang="en-US" sz="2200" dirty="0"/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Bash: </a:t>
            </a:r>
            <a:r>
              <a:rPr lang="en-US" sz="2200" dirty="0"/>
              <a:t>A command-line tool that allows you to type in commands to perform various tasks on your computer.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Purpose: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Git Bash combines Git and Bash, so you can easily manage your code and use commands to work with files and projects. </a:t>
            </a:r>
            <a:r>
              <a:rPr lang="en-US" sz="2200" dirty="0" smtClean="0"/>
              <a:t>It helps in tracking the </a:t>
            </a:r>
            <a:r>
              <a:rPr lang="en-US" sz="2200" dirty="0"/>
              <a:t>changes and collaborating with others on coding projects.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xmlns="" val="14879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git bash in Google and Click on the official link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60CDC2-DB41-AC07-D391-31199ABBAF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5918" r="5944" b="15102"/>
          <a:stretch/>
        </p:blipFill>
        <p:spPr>
          <a:xfrm>
            <a:off x="0" y="1985315"/>
            <a:ext cx="12224655" cy="48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67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</a:t>
            </a:r>
            <a:r>
              <a:rPr lang="en-US" sz="4000" b="1" dirty="0" err="1">
                <a:solidFill>
                  <a:srgbClr val="FF0000"/>
                </a:solidFill>
              </a:rPr>
              <a:t>GitBash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https://git-scm.com/downloads</a:t>
            </a:r>
            <a:r>
              <a:rPr lang="en-US" sz="2400" dirty="0"/>
              <a:t> and download Git for Windows/Mac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2CA841-02D7-AA71-6CBA-BFE5836392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5443" r="4324" b="4353"/>
          <a:stretch/>
        </p:blipFill>
        <p:spPr>
          <a:xfrm>
            <a:off x="-13995" y="1649410"/>
            <a:ext cx="12205995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85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19220C7-A4FB-33D7-1B84-C8F7D2C25E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062" t="9796" r="17959" b="-1769"/>
          <a:stretch/>
        </p:blipFill>
        <p:spPr>
          <a:xfrm>
            <a:off x="373224" y="1045028"/>
            <a:ext cx="11206064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03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39C4D-AF7E-8553-2211-2073BCD7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3CE9E2-3F33-656A-3E2D-23B56475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 is the most popular option and has become synonymous with "Software Configuration Management (SCM) “.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used for software projects of any size, making it a popular option for startups, enterprise, and everything in between</a:t>
            </a:r>
          </a:p>
          <a:p>
            <a:endParaRPr lang="en-US" dirty="0"/>
          </a:p>
          <a:p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Goal  : To track changes in source code during software development</a:t>
            </a:r>
            <a:endParaRPr lang="en-US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7395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5555EB-A694-3DC2-27AF-5879630806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0039" y="1530220"/>
            <a:ext cx="6035563" cy="41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35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178A6-0931-2455-C930-E3FDFB4E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IS GITHUB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624B20-B4FC-B22C-A5D2-B952ACBD6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Github.com is a website that hosts git repositories on a remote server( </a:t>
            </a:r>
            <a:r>
              <a:rPr lang="en-US" dirty="0" err="1"/>
              <a:t>i.e</a:t>
            </a:r>
            <a:r>
              <a:rPr lang="en-US" dirty="0"/>
              <a:t> Cloud based hosting service)</a:t>
            </a:r>
          </a:p>
          <a:p>
            <a:endParaRPr lang="en-US" dirty="0"/>
          </a:p>
          <a:p>
            <a:r>
              <a:rPr lang="en-US" dirty="0"/>
              <a:t>Hosting repositories on </a:t>
            </a:r>
            <a:r>
              <a:rPr lang="en-US" dirty="0" err="1"/>
              <a:t>Github</a:t>
            </a:r>
            <a:r>
              <a:rPr lang="en-US" dirty="0"/>
              <a:t> facilitates the sharing of codebases among teams by providing a GUI to easily fork or clone repos to a local machine </a:t>
            </a:r>
          </a:p>
          <a:p>
            <a:endParaRPr lang="en-US" dirty="0"/>
          </a:p>
          <a:p>
            <a:r>
              <a:rPr lang="en-US" dirty="0"/>
              <a:t>By pushing your repositories to </a:t>
            </a:r>
            <a:r>
              <a:rPr lang="en-US" dirty="0" err="1"/>
              <a:t>Github</a:t>
            </a:r>
            <a:r>
              <a:rPr lang="en-US" dirty="0"/>
              <a:t>, you will pretty much automatically create your own developer portfolio as well!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6309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tx1"/>
                </a:solidFill>
              </a:rPr>
              <a:t>What is the use of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527181" y="1530220"/>
            <a:ext cx="11220060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GitHub is a </a:t>
            </a:r>
            <a:r>
              <a:rPr lang="en-US" sz="2200" dirty="0">
                <a:solidFill>
                  <a:srgbClr val="FF0000"/>
                </a:solidFill>
              </a:rPr>
              <a:t>website</a:t>
            </a:r>
            <a:r>
              <a:rPr lang="en-US" sz="2200" dirty="0"/>
              <a:t> where people can </a:t>
            </a:r>
            <a:r>
              <a:rPr lang="en-US" sz="2200" dirty="0">
                <a:solidFill>
                  <a:srgbClr val="FF0000"/>
                </a:solidFill>
              </a:rPr>
              <a:t>store and share their computer code</a:t>
            </a:r>
            <a:r>
              <a:rPr lang="en-US" sz="2200" dirty="0"/>
              <a:t>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It's like a big, online folder where you can keep your work, make changes, and collaborate with others.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Think of it as a place where you and your team can work on a project together, track changes, and keep everything organized.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xmlns="" val="32159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Creation of </a:t>
            </a:r>
            <a:r>
              <a:rPr lang="en-US" b="1" dirty="0" err="1" smtClean="0"/>
              <a:t>Git</a:t>
            </a:r>
            <a:r>
              <a:rPr lang="en-US" b="1" dirty="0" smtClean="0"/>
              <a:t>-Hub account: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 smtClean="0"/>
              <a:t> </a:t>
            </a:r>
            <a:endParaRPr lang="en-IN" dirty="0" smtClean="0"/>
          </a:p>
          <a:p>
            <a:r>
              <a:rPr lang="en-US" b="1" dirty="0" smtClean="0"/>
              <a:t>Step:-1</a:t>
            </a:r>
            <a:endParaRPr lang="en-IN" dirty="0" smtClean="0"/>
          </a:p>
          <a:p>
            <a:r>
              <a:rPr lang="en-US" dirty="0" smtClean="0"/>
              <a:t>Browse the website https://github.com and click on Signup</a:t>
            </a:r>
            <a:endParaRPr lang="en-IN" dirty="0" smtClean="0"/>
          </a:p>
          <a:p>
            <a:r>
              <a:rPr lang="en-US" b="1" dirty="0" smtClean="0"/>
              <a:t>Step:-2</a:t>
            </a:r>
            <a:endParaRPr lang="en-IN" dirty="0" smtClean="0"/>
          </a:p>
          <a:p>
            <a:r>
              <a:rPr lang="en-US" dirty="0" smtClean="0"/>
              <a:t>Enter your email address with which you want to access </a:t>
            </a:r>
            <a:r>
              <a:rPr lang="en-US" dirty="0" err="1" smtClean="0"/>
              <a:t>github</a:t>
            </a:r>
            <a:r>
              <a:rPr lang="en-US" dirty="0" smtClean="0"/>
              <a:t> and also create a </a:t>
            </a:r>
            <a:br>
              <a:rPr lang="en-US" dirty="0" smtClean="0"/>
            </a:br>
            <a:r>
              <a:rPr lang="en-US" dirty="0" smtClean="0"/>
              <a:t>password for the same, select Notifications received through email—’y</a:t>
            </a:r>
            <a:endParaRPr lang="en-IN" dirty="0" smtClean="0"/>
          </a:p>
          <a:p>
            <a:r>
              <a:rPr lang="en-US" b="1" dirty="0" smtClean="0"/>
              <a:t>Step:-3 </a:t>
            </a:r>
            <a:endParaRPr lang="en-IN" dirty="0" smtClean="0"/>
          </a:p>
          <a:p>
            <a:r>
              <a:rPr lang="en-US" dirty="0" smtClean="0"/>
              <a:t>Complete the verification process by selecting the spiral galaxy in the given set of </a:t>
            </a:r>
            <a:br>
              <a:rPr lang="en-US" dirty="0" smtClean="0"/>
            </a:br>
            <a:r>
              <a:rPr lang="en-US" dirty="0" smtClean="0"/>
              <a:t>images</a:t>
            </a:r>
            <a:endParaRPr lang="en-IN" dirty="0" smtClean="0"/>
          </a:p>
          <a:p>
            <a:r>
              <a:rPr lang="en-US" b="1" dirty="0" smtClean="0"/>
              <a:t>Step:-4</a:t>
            </a:r>
            <a:endParaRPr lang="en-IN" dirty="0" smtClean="0"/>
          </a:p>
          <a:p>
            <a:r>
              <a:rPr lang="en-US" dirty="0" smtClean="0"/>
              <a:t>Skip personalization …and your account is ready</a:t>
            </a:r>
            <a:endParaRPr lang="en-IN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en-IN" dirty="0" smtClean="0"/>
          </a:p>
          <a:p>
            <a:r>
              <a:rPr lang="en-US" b="1" dirty="0" smtClean="0"/>
              <a:t>Note:- Screenshots are must for each and every step and need to be uploaded into </a:t>
            </a:r>
            <a:r>
              <a:rPr lang="en-US" b="1" dirty="0" err="1" smtClean="0"/>
              <a:t>tessallator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</a:t>
            </a:r>
            <a:r>
              <a:rPr lang="en-US" sz="2400" dirty="0" err="1"/>
              <a:t>github</a:t>
            </a:r>
            <a:r>
              <a:rPr lang="en-US" sz="2400" dirty="0"/>
              <a:t>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D81C3A-4483-720D-E836-CDF20CB4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5374" r="5676" b="4898"/>
          <a:stretch/>
        </p:blipFill>
        <p:spPr>
          <a:xfrm>
            <a:off x="0" y="1791476"/>
            <a:ext cx="12192000" cy="50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12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09EA12-7CFA-A347-0C1E-3BF9D876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SYLLABUS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4F9F46-FF3A-C08E-93E6-0227683E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0967" t="43441" r="6129" b="43799"/>
          <a:stretch/>
        </p:blipFill>
        <p:spPr>
          <a:xfrm>
            <a:off x="0" y="2050627"/>
            <a:ext cx="12192000" cy="21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2871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 and click on Sign Up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73F3EA-EDA7-3EDF-2725-56107D607A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" t="5170" r="1045" b="5034"/>
          <a:stretch/>
        </p:blipFill>
        <p:spPr>
          <a:xfrm>
            <a:off x="0" y="1716833"/>
            <a:ext cx="12192000" cy="51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09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125962" y="63650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Follow the steps of Signup to create an account in GitHub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0C27C6-E1A7-472A-9735-E2566AA65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5442" r="2028" b="4626"/>
          <a:stretch/>
        </p:blipFill>
        <p:spPr>
          <a:xfrm>
            <a:off x="0" y="1352855"/>
            <a:ext cx="12192000" cy="55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125962" y="63650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GitHub dashboard after account creation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A17455-217B-4312-654D-0426C53BC6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163" y="1530220"/>
            <a:ext cx="10516511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74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53DE38-AAC6-2A83-7385-6E663780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DIFFERENCE BETWEEN GIT &amp; GITHUB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F8DAF82-9B1E-88CA-7D17-44764716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75339" y="1750734"/>
            <a:ext cx="8041321" cy="4224894"/>
          </a:xfrm>
        </p:spPr>
      </p:pic>
    </p:spTree>
    <p:extLst>
      <p:ext uri="{BB962C8B-B14F-4D97-AF65-F5344CB8AC3E}">
        <p14:creationId xmlns:p14="http://schemas.microsoft.com/office/powerpoint/2010/main" xmlns="" val="469210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FD33B2-8363-C295-CD7D-B64A73BC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SRS (Software Requirements Specification)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26C345-95C6-C771-46D1-1B1EB908D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SRS (Software Requirements Specification) is a detailed document that outlines the functional and non-functional requirements of a software system.</a:t>
            </a:r>
          </a:p>
          <a:p>
            <a:endParaRPr lang="en-US" dirty="0"/>
          </a:p>
          <a:p>
            <a:r>
              <a:rPr lang="en-US" dirty="0"/>
              <a:t> It serves as a blueprint for developers, stakeholders, and testers by defining how the software should behave, the features it must have, and the constraints under which it must operate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62687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FD6EB-0179-F7FD-8F41-B233DA58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Star UML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20EEFE-DF02-F9E8-6FEB-6026DCF77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5297844"/>
          </a:xfrm>
        </p:spPr>
        <p:txBody>
          <a:bodyPr>
            <a:normAutofit/>
          </a:bodyPr>
          <a:lstStyle/>
          <a:p>
            <a:r>
              <a:rPr lang="en-US" dirty="0"/>
              <a:t>Star UML is a software modeling tool used for designing and visualizing software architecture through UML (Unified Modeling Language) diagrams. </a:t>
            </a:r>
          </a:p>
          <a:p>
            <a:r>
              <a:rPr lang="en-US" dirty="0"/>
              <a:t>It supports various types of UML diagrams such as class diagrams, sequence diagrams, and use case diagrams, which help in planning, documenting, and communicating system designs.</a:t>
            </a:r>
          </a:p>
          <a:p>
            <a:r>
              <a:rPr lang="en-US" dirty="0" err="1"/>
              <a:t>StarUML</a:t>
            </a:r>
            <a:r>
              <a:rPr lang="en-US" dirty="0"/>
              <a:t> is popular for its user-friendly interface and open-source nature.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1006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442BF-23EA-C9EC-8E2F-751909E5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+mn-lt"/>
              </a:rPr>
              <a:t>CONTAINERIZATION &amp; </a:t>
            </a:r>
            <a:r>
              <a:rPr lang="en-US" sz="36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ORCHESTRATION</a:t>
            </a:r>
            <a:endParaRPr lang="en-IN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0592EC-C7C0-3B3A-DFDE-19E34910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CONTINUOUS INTEGRATION /CONTINUOUS DEPLOYMENT:</a:t>
            </a:r>
          </a:p>
          <a:p>
            <a:pPr marL="15240" indent="0">
              <a:buNone/>
            </a:pPr>
            <a:r>
              <a:rPr lang="en-IN" sz="2400" dirty="0" smtClean="0"/>
              <a:t>     Jenkins: </a:t>
            </a:r>
            <a:r>
              <a:rPr lang="en-IN" sz="2400" dirty="0"/>
              <a:t>A widely-used open-source automation server for continuous </a:t>
            </a:r>
            <a:r>
              <a:rPr lang="en-IN" sz="2400" dirty="0" smtClean="0"/>
              <a:t> </a:t>
            </a:r>
          </a:p>
          <a:p>
            <a:pPr marL="15240" indent="0">
              <a:buNone/>
            </a:pPr>
            <a:r>
              <a:rPr lang="en-IN" sz="2400" dirty="0" smtClean="0"/>
              <a:t>     integration/continuous </a:t>
            </a:r>
            <a:r>
              <a:rPr lang="en-IN" sz="2400" dirty="0"/>
              <a:t>delivery (CI/CD) pipelines</a:t>
            </a:r>
          </a:p>
          <a:p>
            <a:pPr marL="15240" indent="0">
              <a:buNone/>
            </a:pPr>
            <a:r>
              <a:rPr lang="en-IN" sz="2400" b="1" dirty="0"/>
              <a:t>CONTAINERIZATION:</a:t>
            </a:r>
          </a:p>
          <a:p>
            <a:pPr>
              <a:buFont typeface="Wingdings" pitchFamily="2" charset="2"/>
              <a:buChar char="ü"/>
            </a:pPr>
            <a:r>
              <a:rPr lang="en-IN" sz="2400" dirty="0"/>
              <a:t>Docker: A platform for creating, deploying, and managing containers, which package applications and their dependencies in an isolated environment.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Docker container is a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lightweight, isolated process running in a Docker image</a:t>
            </a:r>
          </a:p>
          <a:p>
            <a:pPr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ORCHESTRATION: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/>
              <a:t>Kubernetes: </a:t>
            </a:r>
            <a:r>
              <a:rPr lang="en-US" sz="2400" dirty="0"/>
              <a:t>A powerful orchestration platform for managing containers at scale, automating the deployment, scaling, and operation of containerized applications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33752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3EA09-661E-B790-737E-981CB97B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BUILD TOOL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8AB0E9-C9A7-71AC-BDCC-89D5C6C1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Maven: Maven defines a standardized build lifecycle with predefined phases (e.g., compile, test, package, install, deploy). You can customize or extend this lifecycle to suit specific project needs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738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A09546-337F-B759-5FC5-036D5E79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94270"/>
            <a:ext cx="10972800" cy="5631893"/>
          </a:xfrm>
        </p:spPr>
        <p:txBody>
          <a:bodyPr/>
          <a:lstStyle/>
          <a:p>
            <a:endParaRPr lang="en-IN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TOOL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Nagios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monitoring tool that collects metrics from configured targets at given intervals.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  <a:p>
            <a:r>
              <a:rPr lang="en-IN" sz="2400" dirty="0"/>
              <a:t>AWS (Amazon Web Services) Primarily used for 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Web hosting and application services</a:t>
            </a:r>
          </a:p>
          <a:p>
            <a:r>
              <a:rPr lang="en-IN" sz="2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Amazon Elastic Compute Cloud (Amazon EC2) provides scalable computing capacity in the Amazon Web Services (AWS) cloud. </a:t>
            </a:r>
          </a:p>
          <a:p>
            <a:endParaRPr lang="en-IN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8092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STARUML?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StarUML is a software tool</a:t>
            </a:r>
            <a:r>
              <a:rPr lang="en-US" sz="2400" dirty="0"/>
              <a:t> used to </a:t>
            </a:r>
            <a:r>
              <a:rPr lang="en-US" sz="2400" dirty="0">
                <a:solidFill>
                  <a:srgbClr val="FF0000"/>
                </a:solidFill>
              </a:rPr>
              <a:t>create diagrams </a:t>
            </a:r>
            <a:r>
              <a:rPr lang="en-US" sz="2400" dirty="0"/>
              <a:t>that help in designing and understanding complex systems, especially in software development.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allows you to visually map out how different parts of a system or application will work together, making it easier to plan, communicate, and build the system effectively.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Think of it as a </a:t>
            </a:r>
            <a:r>
              <a:rPr lang="en-US" sz="2400" dirty="0">
                <a:solidFill>
                  <a:srgbClr val="FF0000"/>
                </a:solidFill>
              </a:rPr>
              <a:t>drawing tool for software engineers </a:t>
            </a:r>
            <a:r>
              <a:rPr lang="en-US" sz="2400" dirty="0"/>
              <a:t>to sketch out their ideas.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07027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Installation of star UML: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US" sz="2200" b="1" dirty="0" smtClean="0"/>
              <a:t>Note:- Screenshots are must for each and every step and need to be uploaded into </a:t>
            </a:r>
            <a:r>
              <a:rPr lang="en-US" sz="2200" b="1" dirty="0" err="1" smtClean="0"/>
              <a:t>tessallator</a:t>
            </a:r>
            <a:r>
              <a:rPr lang="en-IN" sz="2200" dirty="0" smtClean="0"/>
              <a:t/>
            </a:r>
            <a:br>
              <a:rPr lang="en-IN" sz="2200" dirty="0" smtClean="0"/>
            </a:br>
            <a:endParaRPr lang="en-IN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 </a:t>
            </a:r>
            <a:endParaRPr lang="en-IN" dirty="0" smtClean="0"/>
          </a:p>
          <a:p>
            <a:r>
              <a:rPr lang="en-US" b="1" dirty="0" smtClean="0"/>
              <a:t>Step:-1</a:t>
            </a:r>
            <a:endParaRPr lang="en-IN" dirty="0" smtClean="0"/>
          </a:p>
          <a:p>
            <a:r>
              <a:rPr lang="en-US" dirty="0" smtClean="0"/>
              <a:t>Download and install star UML from   </a:t>
            </a:r>
            <a:r>
              <a:rPr lang="en-US" u="sng" dirty="0" smtClean="0">
                <a:hlinkClick r:id="rId2"/>
              </a:rPr>
              <a:t>https://staruml.io/</a:t>
            </a:r>
            <a:endParaRPr lang="en-IN" dirty="0" smtClean="0"/>
          </a:p>
          <a:p>
            <a:r>
              <a:rPr lang="en-US" b="1" dirty="0" smtClean="0"/>
              <a:t>Step:-2</a:t>
            </a:r>
            <a:endParaRPr lang="en-IN" dirty="0" smtClean="0"/>
          </a:p>
          <a:p>
            <a:r>
              <a:rPr lang="en-US" dirty="0" smtClean="0"/>
              <a:t>Click on download for windows button based on your system architecture</a:t>
            </a:r>
            <a:endParaRPr lang="en-IN" dirty="0" smtClean="0"/>
          </a:p>
          <a:p>
            <a:r>
              <a:rPr lang="en-US" b="1" dirty="0" smtClean="0"/>
              <a:t>Step:-3</a:t>
            </a:r>
            <a:endParaRPr lang="en-IN" dirty="0" smtClean="0"/>
          </a:p>
          <a:p>
            <a:r>
              <a:rPr lang="en-US" dirty="0" smtClean="0"/>
              <a:t>Install the downloaded star UML software </a:t>
            </a:r>
            <a:endParaRPr lang="en-IN" dirty="0" smtClean="0"/>
          </a:p>
          <a:p>
            <a:r>
              <a:rPr lang="en-US" b="1" dirty="0" smtClean="0"/>
              <a:t>Step:-4</a:t>
            </a:r>
            <a:endParaRPr lang="en-IN" dirty="0" smtClean="0"/>
          </a:p>
          <a:p>
            <a:r>
              <a:rPr lang="en-US" dirty="0" smtClean="0"/>
              <a:t>Explore with tool bar option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StarUML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4DD98D-8FDE-E9DF-6E27-7067FFA780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4558" r="5676" b="7347"/>
          <a:stretch/>
        </p:blipFill>
        <p:spPr>
          <a:xfrm>
            <a:off x="0" y="1912776"/>
            <a:ext cx="12192000" cy="49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53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https://staruml.io/</a:t>
            </a:r>
            <a:r>
              <a:rPr lang="en-US" sz="2400" dirty="0"/>
              <a:t> and download StarUML for Windows/Mac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B1FB6B-4192-02BA-A70C-6040E38B0C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6258" r="5676" b="4762"/>
          <a:stretch/>
        </p:blipFill>
        <p:spPr>
          <a:xfrm>
            <a:off x="0" y="1649411"/>
            <a:ext cx="12192000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395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D9E322B-35BA-2D01-809B-05EF9F3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061" t="9660" r="18954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20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4B945C-D25A-55F5-82B7-43967BB09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4489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99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Installation of </a:t>
            </a:r>
            <a:r>
              <a:rPr lang="en-US" b="1" dirty="0" err="1" smtClean="0"/>
              <a:t>Git</a:t>
            </a:r>
            <a:r>
              <a:rPr lang="en-US" b="1" dirty="0" smtClean="0"/>
              <a:t>-SCM: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 smtClean="0"/>
              <a:t> </a:t>
            </a:r>
            <a:endParaRPr lang="en-IN" dirty="0" smtClean="0"/>
          </a:p>
          <a:p>
            <a:r>
              <a:rPr lang="en-US" b="1" dirty="0" smtClean="0"/>
              <a:t>Step:-1</a:t>
            </a:r>
            <a:endParaRPr lang="en-IN" dirty="0" smtClean="0"/>
          </a:p>
          <a:p>
            <a:r>
              <a:rPr lang="en-US" dirty="0" smtClean="0"/>
              <a:t>Download and install </a:t>
            </a:r>
            <a:r>
              <a:rPr lang="en-US" dirty="0" err="1" smtClean="0"/>
              <a:t>Git</a:t>
            </a:r>
            <a:r>
              <a:rPr lang="en-US" dirty="0" smtClean="0"/>
              <a:t> from the </a:t>
            </a:r>
            <a:r>
              <a:rPr lang="en-US" u="sng" dirty="0" smtClean="0">
                <a:hlinkClick r:id="rId2"/>
              </a:rPr>
              <a:t>https://git-scm.com/</a:t>
            </a:r>
            <a:endParaRPr lang="en-IN" dirty="0" smtClean="0"/>
          </a:p>
          <a:p>
            <a:r>
              <a:rPr lang="en-US" b="1" dirty="0" smtClean="0"/>
              <a:t>Step:-2</a:t>
            </a:r>
            <a:endParaRPr lang="en-IN" dirty="0" smtClean="0"/>
          </a:p>
          <a:p>
            <a:r>
              <a:rPr lang="en-US" dirty="0" smtClean="0"/>
              <a:t>Select the </a:t>
            </a:r>
            <a:r>
              <a:rPr lang="en-US" dirty="0" err="1" smtClean="0"/>
              <a:t>Git</a:t>
            </a:r>
            <a:r>
              <a:rPr lang="en-US" dirty="0" smtClean="0"/>
              <a:t> software for the required OS</a:t>
            </a:r>
            <a:endParaRPr lang="en-IN" dirty="0" smtClean="0"/>
          </a:p>
          <a:p>
            <a:r>
              <a:rPr lang="en-US" b="1" dirty="0" smtClean="0"/>
              <a:t>Step-3</a:t>
            </a:r>
            <a:endParaRPr lang="en-IN" dirty="0" smtClean="0"/>
          </a:p>
          <a:p>
            <a:r>
              <a:rPr lang="en-US" dirty="0" smtClean="0"/>
              <a:t>Install the downloaded </a:t>
            </a:r>
            <a:r>
              <a:rPr lang="en-US" dirty="0" err="1" smtClean="0"/>
              <a:t>Git</a:t>
            </a:r>
            <a:r>
              <a:rPr lang="en-US" dirty="0" smtClean="0"/>
              <a:t> software </a:t>
            </a:r>
            <a:endParaRPr lang="en-IN" dirty="0" smtClean="0"/>
          </a:p>
          <a:p>
            <a:r>
              <a:rPr lang="en-US" b="1" dirty="0" smtClean="0"/>
              <a:t>Step:-4</a:t>
            </a:r>
            <a:endParaRPr lang="en-IN" dirty="0" smtClean="0"/>
          </a:p>
          <a:p>
            <a:r>
              <a:rPr lang="en-US" dirty="0" smtClean="0"/>
              <a:t>While installing select the option Use </a:t>
            </a:r>
            <a:r>
              <a:rPr lang="en-US" dirty="0" err="1" smtClean="0"/>
              <a:t>Git</a:t>
            </a:r>
            <a:r>
              <a:rPr lang="en-US" dirty="0" smtClean="0"/>
              <a:t> from </a:t>
            </a:r>
            <a:r>
              <a:rPr lang="en-US" dirty="0" err="1" smtClean="0"/>
              <a:t>Git</a:t>
            </a:r>
            <a:r>
              <a:rPr lang="en-US" dirty="0" smtClean="0"/>
              <a:t> Bash only option and click Next.</a:t>
            </a:r>
            <a:endParaRPr lang="en-IN" dirty="0" smtClean="0"/>
          </a:p>
          <a:p>
            <a:r>
              <a:rPr lang="en-US" b="1" dirty="0" smtClean="0"/>
              <a:t>Step:-5</a:t>
            </a:r>
            <a:endParaRPr lang="en-IN" dirty="0" smtClean="0"/>
          </a:p>
          <a:p>
            <a:r>
              <a:rPr lang="en-US" dirty="0" smtClean="0"/>
              <a:t>You will now find the </a:t>
            </a:r>
            <a:r>
              <a:rPr lang="en-US" dirty="0" err="1" smtClean="0"/>
              <a:t>Git</a:t>
            </a:r>
            <a:r>
              <a:rPr lang="en-US" dirty="0" smtClean="0"/>
              <a:t> Bash after successful installation</a:t>
            </a:r>
            <a:endParaRPr lang="en-IN" dirty="0" smtClean="0"/>
          </a:p>
          <a:p>
            <a:pPr>
              <a:buNone/>
            </a:pPr>
            <a:r>
              <a:rPr lang="en-US" b="1" dirty="0" smtClean="0"/>
              <a:t> </a:t>
            </a:r>
            <a:endParaRPr lang="en-IN" dirty="0" smtClean="0"/>
          </a:p>
          <a:p>
            <a:r>
              <a:rPr lang="en-US" b="1" dirty="0" smtClean="0"/>
              <a:t>Note:- Screenshots are must for each and every step and need to be uploaded into </a:t>
            </a:r>
            <a:r>
              <a:rPr lang="en-US" b="1" dirty="0" err="1" smtClean="0"/>
              <a:t>tessallator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886</Words>
  <Application>Microsoft Office PowerPoint</Application>
  <PresentationFormat>Custom</PresentationFormat>
  <Paragraphs>188</Paragraphs>
  <Slides>28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1_Office Theme</vt:lpstr>
      <vt:lpstr>2_Office Theme</vt:lpstr>
      <vt:lpstr>(21CC505PC)  SOFTWARE ENGINEERING</vt:lpstr>
      <vt:lpstr>SYLLABUS</vt:lpstr>
      <vt:lpstr>What is the use of STARUML?</vt:lpstr>
      <vt:lpstr>Installation of star UML: Note:- Screenshots are must for each and every step and need to be uploaded into tessallator </vt:lpstr>
      <vt:lpstr>How to install STARUML</vt:lpstr>
      <vt:lpstr>How to install STARUML</vt:lpstr>
      <vt:lpstr>How to install STARUML</vt:lpstr>
      <vt:lpstr>How to install STARUML</vt:lpstr>
      <vt:lpstr>Installation of Git-SCM:</vt:lpstr>
      <vt:lpstr>What is the use of GITBASH?</vt:lpstr>
      <vt:lpstr>How to install Git</vt:lpstr>
      <vt:lpstr>How to install GitBash</vt:lpstr>
      <vt:lpstr>How to install Git</vt:lpstr>
      <vt:lpstr>Git</vt:lpstr>
      <vt:lpstr>How to install Git</vt:lpstr>
      <vt:lpstr>WHAT IS GITHUB  </vt:lpstr>
      <vt:lpstr>What is the use of GitHub?</vt:lpstr>
      <vt:lpstr>Creation of Git-Hub account: </vt:lpstr>
      <vt:lpstr>How to create an account in GitHub?</vt:lpstr>
      <vt:lpstr>How to create an account in GitHub?</vt:lpstr>
      <vt:lpstr>How to create an account in GitHub?</vt:lpstr>
      <vt:lpstr>How to create an account in GitHub?</vt:lpstr>
      <vt:lpstr>DIFFERENCE BETWEEN GIT &amp; GITHUB </vt:lpstr>
      <vt:lpstr>SRS (Software Requirements Specification) </vt:lpstr>
      <vt:lpstr>Star UML </vt:lpstr>
      <vt:lpstr>CONTAINERIZATION &amp; ORCHESTRATION</vt:lpstr>
      <vt:lpstr>BUILD TOOL 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User</cp:lastModifiedBy>
  <cp:revision>58</cp:revision>
  <dcterms:created xsi:type="dcterms:W3CDTF">2024-05-06T05:52:36Z</dcterms:created>
  <dcterms:modified xsi:type="dcterms:W3CDTF">2025-07-05T07:03:21Z</dcterms:modified>
</cp:coreProperties>
</file>